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60" r:id="rId4"/>
    <p:sldId id="257" r:id="rId5"/>
    <p:sldId id="262" r:id="rId6"/>
    <p:sldId id="265" r:id="rId7"/>
    <p:sldId id="266" r:id="rId8"/>
    <p:sldId id="263" r:id="rId9"/>
    <p:sldId id="267" r:id="rId10"/>
    <p:sldId id="268" r:id="rId11"/>
    <p:sldId id="264" r:id="rId12"/>
    <p:sldId id="270" r:id="rId13"/>
    <p:sldId id="259" r:id="rId14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나눔바른고딕" panose="020B0603020101020101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128" autoAdjust="0"/>
  </p:normalViewPr>
  <p:slideViewPr>
    <p:cSldViewPr>
      <p:cViewPr varScale="1">
        <p:scale>
          <a:sx n="67" d="100"/>
          <a:sy n="67" d="100"/>
        </p:scale>
        <p:origin x="1906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00353547214867"/>
          <c:y val="0.24570030893060357"/>
          <c:w val="0.73522650085292918"/>
          <c:h val="0.470725390856062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Sheet1!$H$5</c:f>
              <c:strCache>
                <c:ptCount val="1"/>
                <c:pt idx="0">
                  <c:v>총매출액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Sheet1!$I$4:$M$4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Sheet1!$I$5:$M$5</c:f>
              <c:numCache>
                <c:formatCode>_-[$$-409]* #,##0_ ;_-[$$-409]* \-#,##0\ ;_-[$$-409]* "-"_ ;_-@_ </c:formatCode>
                <c:ptCount val="5"/>
                <c:pt idx="0">
                  <c:v>4387</c:v>
                </c:pt>
                <c:pt idx="1">
                  <c:v>4698</c:v>
                </c:pt>
                <c:pt idx="2">
                  <c:v>0</c:v>
                </c:pt>
                <c:pt idx="3">
                  <c:v>5084</c:v>
                </c:pt>
                <c:pt idx="4">
                  <c:v>5292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68-47B9-A6B8-DA0FB01A6FDC}"/>
            </c:ext>
          </c:extLst>
        </c:ser>
        <c:ser>
          <c:idx val="1"/>
          <c:order val="1"/>
          <c:tx>
            <c:strRef>
              <c:f>Sheet1!$H$6</c:f>
              <c:strCache>
                <c:ptCount val="1"/>
                <c:pt idx="0">
                  <c:v>영업이익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Sheet1!$I$4:$M$4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Sheet1!$I$6:$M$6</c:f>
              <c:numCache>
                <c:formatCode>_-[$$-409]* #,##0_ ;_-[$$-409]* \-#,##0\ ;_-[$$-409]* "-"_ ;_-@_ </c:formatCode>
                <c:ptCount val="5"/>
                <c:pt idx="0">
                  <c:v>452</c:v>
                </c:pt>
                <c:pt idx="1">
                  <c:v>502</c:v>
                </c:pt>
                <c:pt idx="2">
                  <c:v>489</c:v>
                </c:pt>
                <c:pt idx="3">
                  <c:v>473</c:v>
                </c:pt>
                <c:pt idx="4">
                  <c:v>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68-47B9-A6B8-DA0FB01A6FDC}"/>
            </c:ext>
          </c:extLst>
        </c:ser>
        <c:ser>
          <c:idx val="2"/>
          <c:order val="2"/>
          <c:tx>
            <c:strRef>
              <c:f>Sheet1!$H$7</c:f>
              <c:strCache>
                <c:ptCount val="1"/>
                <c:pt idx="0">
                  <c:v>순이익</c:v>
                </c:pt>
              </c:strCache>
            </c:strRef>
          </c:tx>
          <c:spPr>
            <a:gradFill flip="none" rotWithShape="1">
              <a:gsLst>
                <a:gs pos="0">
                  <a:schemeClr val="accent6"/>
                </a:gs>
                <a:gs pos="75000">
                  <a:schemeClr val="accent6">
                    <a:lumMod val="60000"/>
                    <a:lumOff val="40000"/>
                  </a:schemeClr>
                </a:gs>
                <a:gs pos="51000">
                  <a:schemeClr val="accent6">
                    <a:alpha val="75000"/>
                  </a:schemeClr>
                </a:gs>
                <a:gs pos="100000">
                  <a:schemeClr val="accent6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Sheet1!$I$4:$M$4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Sheet1!$I$7:$M$7</c:f>
              <c:numCache>
                <c:formatCode>_-[$$-409]* #,##0_ ;_-[$$-409]* \-#,##0\ ;_-[$$-409]* "-"_ ;_-@_ </c:formatCode>
                <c:ptCount val="5"/>
                <c:pt idx="0">
                  <c:v>280</c:v>
                </c:pt>
                <c:pt idx="1">
                  <c:v>309</c:v>
                </c:pt>
                <c:pt idx="2">
                  <c:v>310</c:v>
                </c:pt>
                <c:pt idx="3">
                  <c:v>305</c:v>
                </c:pt>
                <c:pt idx="4">
                  <c:v>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68-47B9-A6B8-DA0FB01A6F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64757472"/>
        <c:axId val="164754560"/>
      </c:barChart>
      <c:catAx>
        <c:axId val="16475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754560"/>
        <c:crosses val="autoZero"/>
        <c:auto val="1"/>
        <c:lblAlgn val="ctr"/>
        <c:lblOffset val="100"/>
        <c:noMultiLvlLbl val="0"/>
      </c:catAx>
      <c:valAx>
        <c:axId val="1647545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-[$$-409]* #,##0_ ;_-[$$-409]* \-#,##0\ ;_-[$$-409]* &quot;-&quot;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75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781128826467036"/>
          <c:y val="0.50576578407025574"/>
          <c:w val="0.10438648189312308"/>
          <c:h val="0.252156931954775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7A655-1459-46B1-8637-07F9B2763217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17B9A9DD-CEDA-4DCE-BFAD-A398F62F17AE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Taking Care of Me</a:t>
          </a:r>
          <a:endParaRPr lang="ko-KR" altLang="en-US" sz="1100" dirty="0"/>
        </a:p>
      </dgm:t>
    </dgm:pt>
    <dgm:pt modelId="{39C09BB3-5B36-48DA-9998-2AC4D0AD3EEC}" type="parTrans" cxnId="{3981A1BB-5808-4FBE-86A5-B5E11C0DAD4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9E29C35-FC2E-4B80-890C-8005A93EFEB2}" type="sibTrans" cxnId="{3981A1BB-5808-4FBE-86A5-B5E11C0DAD4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647933A1-2BDF-4D6E-BF67-08003A49C089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웰빙</a:t>
          </a:r>
          <a:endParaRPr lang="ko-KR" altLang="en-US" sz="1100" dirty="0"/>
        </a:p>
      </dgm:t>
    </dgm:pt>
    <dgm:pt modelId="{B550E331-E0AC-43A3-BC4B-325327FC7487}" type="parTrans" cxnId="{4B61955C-010B-45AF-AE68-2BB1FFD57BCB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B1153202-E4C1-4439-8C89-4F65FE9F0C20}" type="sibTrans" cxnId="{4B61955C-010B-45AF-AE68-2BB1FFD57BCB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AC3D470D-0C36-4E11-8CB5-03821402D264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아름다움과 젊음</a:t>
          </a:r>
          <a:endParaRPr lang="ko-KR" altLang="en-US" sz="1100" dirty="0"/>
        </a:p>
      </dgm:t>
    </dgm:pt>
    <dgm:pt modelId="{C4E433C7-1051-4DF8-A88B-11BDAC805E0D}" type="parTrans" cxnId="{3CCCBCDE-8A18-4A9D-BE99-443944F1F0E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C480CB84-38D7-4317-9ECC-1B361C4D9E67}" type="sibTrans" cxnId="{3CCCBCDE-8A18-4A9D-BE99-443944F1F0E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5486B2C-A08D-49C7-9BBF-3C7B6D227AEB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Connecting</a:t>
          </a:r>
          <a:endParaRPr lang="ko-KR" altLang="en-US" sz="1100" dirty="0"/>
        </a:p>
      </dgm:t>
    </dgm:pt>
    <dgm:pt modelId="{4927D89E-D4E5-4D2C-8D35-FBB7F5B6FD53}" type="parTrans" cxnId="{1B9B2896-2698-43ED-AEAC-31A12F62E1D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72FF50F5-42C7-4315-B8DA-338876305C3E}" type="sibTrans" cxnId="{1B9B2896-2698-43ED-AEAC-31A12F62E1D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021510D-81A3-47DA-91D4-847882E03369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매력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낭만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열정</a:t>
          </a:r>
          <a:endParaRPr lang="ko-KR" altLang="en-US" sz="1100" dirty="0"/>
        </a:p>
      </dgm:t>
    </dgm:pt>
    <dgm:pt modelId="{ECDE9645-8246-40E8-91FB-3A5D1A572452}" type="parTrans" cxnId="{D1B6BCA8-6C9F-4FCB-BA44-B6C7EC809600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43D8121-4169-41E4-9AF0-BA66C12A5FCB}" type="sibTrans" cxnId="{D1B6BCA8-6C9F-4FCB-BA44-B6C7EC809600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5125F817-8806-46F3-96F3-E2C9F5AF71A7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멤버십</a:t>
          </a:r>
          <a:endParaRPr lang="ko-KR" altLang="en-US" sz="1100" dirty="0"/>
        </a:p>
      </dgm:t>
    </dgm:pt>
    <dgm:pt modelId="{594FBB82-E703-4834-9389-23BA4CB0DD81}" type="parTrans" cxnId="{D1C99CA3-36EA-4FBC-9760-537F6C4A7076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31600C2-99A4-4850-B599-DBB102C8B57D}" type="sibTrans" cxnId="{D1C99CA3-36EA-4FBC-9760-537F6C4A7076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BF08DB6E-C947-40FD-9AB8-784FEFCF3F57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Individual Style</a:t>
          </a:r>
          <a:endParaRPr lang="ko-KR" altLang="en-US" sz="1100" dirty="0"/>
        </a:p>
      </dgm:t>
    </dgm:pt>
    <dgm:pt modelId="{0EEB445F-FE0D-47AD-A9D7-A95C7A668AB4}" type="parTrans" cxnId="{C593C8C8-45F0-4C84-873E-2345C361752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ECC66E5-564E-4AFF-BA4C-F4203033D0B8}" type="sibTrans" cxnId="{C593C8C8-45F0-4C84-873E-2345C361752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67B33175-D39D-4CFE-BEAB-1B6FD66BEF01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지위와 성취감</a:t>
          </a:r>
          <a:endParaRPr lang="ko-KR" altLang="en-US" sz="1100" dirty="0"/>
        </a:p>
      </dgm:t>
    </dgm:pt>
    <dgm:pt modelId="{99A794C3-B7A8-458A-B9DF-8BF7651EB29A}" type="parTrans" cxnId="{DCD71136-D2BB-4880-8AB7-49ACE523344A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28FE9B43-1291-49D7-825E-DC35B08FE955}" type="sibTrans" cxnId="{DCD71136-D2BB-4880-8AB7-49ACE523344A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3ED400C6-EF2D-4CF4-8758-30DC97418F4E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안전과 위안</a:t>
          </a:r>
          <a:endParaRPr lang="ko-KR" altLang="en-US" sz="1100" dirty="0"/>
        </a:p>
      </dgm:t>
    </dgm:pt>
    <dgm:pt modelId="{93602188-7C52-481E-891D-472A55F75B6C}" type="parTrans" cxnId="{37C2F803-93C5-4E99-8559-4B82D7A9784F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634AF4F3-FA77-4F3E-BB5A-9DC986611549}" type="sibTrans" cxnId="{37C2F803-93C5-4E99-8559-4B82D7A9784F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A396BBF7-2C29-4952-B332-114FF044BC33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레저 생활 영위</a:t>
          </a:r>
          <a:endParaRPr lang="ko-KR" altLang="en-US" sz="1100" dirty="0"/>
        </a:p>
      </dgm:t>
    </dgm:pt>
    <dgm:pt modelId="{4947D119-AB62-42CA-A2DA-DEF8951B84D0}" type="parTrans" cxnId="{23CFD8D2-CCEF-4B34-B9FE-A5777DEBB7D2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83C54455-3B1A-45F3-B2E8-888712EBC83B}" type="sibTrans" cxnId="{23CFD8D2-CCEF-4B34-B9FE-A5777DEBB7D2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E461D2A2-33AD-4BE9-BED6-158990F27597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친근감</a:t>
          </a:r>
          <a:endParaRPr lang="ko-KR" altLang="en-US" sz="1100" dirty="0"/>
        </a:p>
      </dgm:t>
    </dgm:pt>
    <dgm:pt modelId="{6341BCB9-0271-4912-B651-9A86D6BEAE04}" type="parTrans" cxnId="{3836EC06-A2C8-4E7C-914A-5B01E26AB4C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09A34554-5C5D-4384-8D31-B0B3BFC60A91}" type="sibTrans" cxnId="{3836EC06-A2C8-4E7C-914A-5B01E26AB4C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8600C80-E4A6-44FC-B1D3-8CEA058B83AB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세련미와 성공</a:t>
          </a:r>
          <a:endParaRPr lang="ko-KR" altLang="en-US" sz="1100" dirty="0"/>
        </a:p>
      </dgm:t>
    </dgm:pt>
    <dgm:pt modelId="{C338AF1D-69F8-4CA3-B9F1-7A74D1FF127B}" type="parTrans" cxnId="{7C05D5DD-FF88-48F3-9E16-2FF9EC390579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E45A693-9CE8-414B-B1D2-A2E24DFE9684}" type="sibTrans" cxnId="{7C05D5DD-FF88-48F3-9E16-2FF9EC390579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A3F56BD0-64F9-48A2-A9CB-36732E30AF73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Questing</a:t>
          </a:r>
          <a:endParaRPr lang="ko-KR" altLang="en-US" sz="1100" dirty="0"/>
        </a:p>
      </dgm:t>
    </dgm:pt>
    <dgm:pt modelId="{DD7201E5-8343-4A40-8330-D912A32CCCCF}" type="parTrans" cxnId="{05ACB313-C96D-4A96-80A7-8AF5303DD445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E3AD242-A0A5-489B-853A-8894448862B3}" type="sibTrans" cxnId="{05ACB313-C96D-4A96-80A7-8AF5303DD445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14A643DD-50F3-4ED4-BAF0-990106E9086B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취향과 통찰력</a:t>
          </a:r>
          <a:endParaRPr lang="ko-KR" altLang="en-US" sz="1100" dirty="0"/>
        </a:p>
      </dgm:t>
    </dgm:pt>
    <dgm:pt modelId="{D593B360-36B3-4BD9-82AF-384859F86F9C}" type="parTrans" cxnId="{4A687F41-0CA7-46E6-94F5-AAE9FA493BB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30C0BC90-8757-4BAF-823F-5FB0E7B9490A}" type="sibTrans" cxnId="{4A687F41-0CA7-46E6-94F5-AAE9FA493BB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C8230CA5-236C-44CC-B06D-6FD88D92076B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모험심</a:t>
          </a:r>
          <a:endParaRPr lang="ko-KR" altLang="en-US" sz="1100" dirty="0"/>
        </a:p>
      </dgm:t>
    </dgm:pt>
    <dgm:pt modelId="{F5A16F67-925A-42B3-86B7-D672E51A44C3}" type="parTrans" cxnId="{D2368A8B-CB92-4869-BA32-B1A814E85EF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606BE89-077C-4E13-92ED-7748668B282E}" type="sibTrans" cxnId="{D2368A8B-CB92-4869-BA32-B1A814E85EF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8B9D008A-2351-4819-AA4B-E185F1662CBA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학습</a:t>
          </a:r>
          <a:endParaRPr lang="ko-KR" altLang="en-US" sz="1100" dirty="0"/>
        </a:p>
      </dgm:t>
    </dgm:pt>
    <dgm:pt modelId="{C3301D6D-5C9E-4832-B371-51156FF97C5D}" type="parTrans" cxnId="{B28F95F7-D954-4338-8BD4-25518551619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F171EC7E-EBFC-4CD9-9BE4-5E09858F14E8}" type="sibTrans" cxnId="{B28F95F7-D954-4338-8BD4-25518551619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24B82A19-8997-4048-A4DB-7C216048EFD8}" type="pres">
      <dgm:prSet presAssocID="{BD47A655-1459-46B1-8637-07F9B27632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FC6E95-FD93-4DB4-B13C-AB9129234493}" type="pres">
      <dgm:prSet presAssocID="{17B9A9DD-CEDA-4DCE-BFAD-A398F62F17AE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FAC09757-1892-43F4-864D-E04C82F39119}" type="pres">
      <dgm:prSet presAssocID="{17B9A9DD-CEDA-4DCE-BFAD-A398F62F17A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16C142-BF30-4A25-A323-8366A1214A38}" type="pres">
      <dgm:prSet presAssocID="{17B9A9DD-CEDA-4DCE-BFAD-A398F62F17A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A2FEAD-0A81-4D56-A2A8-A4F71483E644}" type="pres">
      <dgm:prSet presAssocID="{D9E29C35-FC2E-4B80-890C-8005A93EFEB2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8CA5062F-E240-44DA-B8E4-14431CE74BFD}" type="pres">
      <dgm:prSet presAssocID="{D5486B2C-A08D-49C7-9BBF-3C7B6D227AEB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3FA2F3A4-F34D-413F-A2F1-EEAEA720FE1B}" type="pres">
      <dgm:prSet presAssocID="{D5486B2C-A08D-49C7-9BBF-3C7B6D227AE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02E00F-D47A-4839-BA34-AE824E764744}" type="pres">
      <dgm:prSet presAssocID="{D5486B2C-A08D-49C7-9BBF-3C7B6D227AE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72E802-BE02-47A4-B8A5-F2645EB0B11F}" type="pres">
      <dgm:prSet presAssocID="{72FF50F5-42C7-4315-B8DA-338876305C3E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71868920-C757-4990-B242-37195512159B}" type="pres">
      <dgm:prSet presAssocID="{BF08DB6E-C947-40FD-9AB8-784FEFCF3F57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23BF7597-3729-450C-9DD1-C7FD9A6CAB21}" type="pres">
      <dgm:prSet presAssocID="{BF08DB6E-C947-40FD-9AB8-784FEFCF3F5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CAEB48-FA63-497E-B721-48CCDD66BB13}" type="pres">
      <dgm:prSet presAssocID="{BF08DB6E-C947-40FD-9AB8-784FEFCF3F5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58EFCB-3035-46E9-AA25-2BE76A3CED10}" type="pres">
      <dgm:prSet presAssocID="{4ECC66E5-564E-4AFF-BA4C-F4203033D0B8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D42A2AFB-1DEF-4B5D-BBDB-3D729A7C6483}" type="pres">
      <dgm:prSet presAssocID="{A3F56BD0-64F9-48A2-A9CB-36732E30AF73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F5A16A17-87B6-4760-9343-906B581A399B}" type="pres">
      <dgm:prSet presAssocID="{A3F56BD0-64F9-48A2-A9CB-36732E30AF7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591CD9-2BCE-49D6-AE18-E0EB134B0AF8}" type="pres">
      <dgm:prSet presAssocID="{A3F56BD0-64F9-48A2-A9CB-36732E30AF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C99CA3-36EA-4FBC-9760-537F6C4A7076}" srcId="{D5486B2C-A08D-49C7-9BBF-3C7B6D227AEB}" destId="{5125F817-8806-46F3-96F3-E2C9F5AF71A7}" srcOrd="2" destOrd="0" parTransId="{594FBB82-E703-4834-9389-23BA4CB0DD81}" sibTransId="{431600C2-99A4-4850-B599-DBB102C8B57D}"/>
    <dgm:cxn modelId="{44BDCC42-B13F-43E5-B76D-82F44EC24E2E}" type="presOf" srcId="{14A643DD-50F3-4ED4-BAF0-990106E9086B}" destId="{66591CD9-2BCE-49D6-AE18-E0EB134B0AF8}" srcOrd="0" destOrd="0" presId="urn:microsoft.com/office/officeart/2005/8/layout/hList1"/>
    <dgm:cxn modelId="{05ACB313-C96D-4A96-80A7-8AF5303DD445}" srcId="{BD47A655-1459-46B1-8637-07F9B2763217}" destId="{A3F56BD0-64F9-48A2-A9CB-36732E30AF73}" srcOrd="3" destOrd="0" parTransId="{DD7201E5-8343-4A40-8330-D912A32CCCCF}" sibTransId="{DE3AD242-A0A5-489B-853A-8894448862B3}"/>
    <dgm:cxn modelId="{60989D08-087D-4973-91EE-2D4C46F2FD8E}" type="presOf" srcId="{3ED400C6-EF2D-4CF4-8758-30DC97418F4E}" destId="{C1CAEB48-FA63-497E-B721-48CCDD66BB13}" srcOrd="0" destOrd="1" presId="urn:microsoft.com/office/officeart/2005/8/layout/hList1"/>
    <dgm:cxn modelId="{3836EC06-A2C8-4E7C-914A-5B01E26AB4C7}" srcId="{D5486B2C-A08D-49C7-9BBF-3C7B6D227AEB}" destId="{E461D2A2-33AD-4BE9-BED6-158990F27597}" srcOrd="1" destOrd="0" parTransId="{6341BCB9-0271-4912-B651-9A86D6BEAE04}" sibTransId="{09A34554-5C5D-4384-8D31-B0B3BFC60A91}"/>
    <dgm:cxn modelId="{C593C8C8-45F0-4C84-873E-2345C3617524}" srcId="{BD47A655-1459-46B1-8637-07F9B2763217}" destId="{BF08DB6E-C947-40FD-9AB8-784FEFCF3F57}" srcOrd="2" destOrd="0" parTransId="{0EEB445F-FE0D-47AD-A9D7-A95C7A668AB4}" sibTransId="{4ECC66E5-564E-4AFF-BA4C-F4203033D0B8}"/>
    <dgm:cxn modelId="{D2928DD3-FEDC-4F8F-9C77-9E1D31875E03}" type="presOf" srcId="{C8230CA5-236C-44CC-B06D-6FD88D92076B}" destId="{66591CD9-2BCE-49D6-AE18-E0EB134B0AF8}" srcOrd="0" destOrd="1" presId="urn:microsoft.com/office/officeart/2005/8/layout/hList1"/>
    <dgm:cxn modelId="{23CFD8D2-CCEF-4B34-B9FE-A5777DEBB7D2}" srcId="{17B9A9DD-CEDA-4DCE-BFAD-A398F62F17AE}" destId="{A396BBF7-2C29-4952-B332-114FF044BC33}" srcOrd="2" destOrd="0" parTransId="{4947D119-AB62-42CA-A2DA-DEF8951B84D0}" sibTransId="{83C54455-3B1A-45F3-B2E8-888712EBC83B}"/>
    <dgm:cxn modelId="{3981A1BB-5808-4FBE-86A5-B5E11C0DAD48}" srcId="{BD47A655-1459-46B1-8637-07F9B2763217}" destId="{17B9A9DD-CEDA-4DCE-BFAD-A398F62F17AE}" srcOrd="0" destOrd="0" parTransId="{39C09BB3-5B36-48DA-9998-2AC4D0AD3EEC}" sibTransId="{D9E29C35-FC2E-4B80-890C-8005A93EFEB2}"/>
    <dgm:cxn modelId="{B28F95F7-D954-4338-8BD4-255185516191}" srcId="{A3F56BD0-64F9-48A2-A9CB-36732E30AF73}" destId="{8B9D008A-2351-4819-AA4B-E185F1662CBA}" srcOrd="2" destOrd="0" parTransId="{C3301D6D-5C9E-4832-B371-51156FF97C5D}" sibTransId="{F171EC7E-EBFC-4CD9-9BE4-5E09858F14E8}"/>
    <dgm:cxn modelId="{276B5DB1-EFCD-4CF9-AB32-1523F7F90F8C}" type="presOf" srcId="{67B33175-D39D-4CFE-BEAB-1B6FD66BEF01}" destId="{C1CAEB48-FA63-497E-B721-48CCDD66BB13}" srcOrd="0" destOrd="0" presId="urn:microsoft.com/office/officeart/2005/8/layout/hList1"/>
    <dgm:cxn modelId="{A4191759-01E5-4CEF-9C82-647CBDC3A1DF}" type="presOf" srcId="{5125F817-8806-46F3-96F3-E2C9F5AF71A7}" destId="{8902E00F-D47A-4839-BA34-AE824E764744}" srcOrd="0" destOrd="2" presId="urn:microsoft.com/office/officeart/2005/8/layout/hList1"/>
    <dgm:cxn modelId="{E7E93A2C-58C6-4DBD-A9D7-200043F3FA34}" type="presOf" srcId="{AC3D470D-0C36-4E11-8CB5-03821402D264}" destId="{7016C142-BF30-4A25-A323-8366A1214A38}" srcOrd="0" destOrd="1" presId="urn:microsoft.com/office/officeart/2005/8/layout/hList1"/>
    <dgm:cxn modelId="{F018BDC7-485D-4AB1-A8E4-1C59112342FE}" type="presOf" srcId="{A3F56BD0-64F9-48A2-A9CB-36732E30AF73}" destId="{F5A16A17-87B6-4760-9343-906B581A399B}" srcOrd="0" destOrd="0" presId="urn:microsoft.com/office/officeart/2005/8/layout/hList1"/>
    <dgm:cxn modelId="{01B6E7D0-D7E2-423D-9328-246050716A5B}" type="presOf" srcId="{8B9D008A-2351-4819-AA4B-E185F1662CBA}" destId="{66591CD9-2BCE-49D6-AE18-E0EB134B0AF8}" srcOrd="0" destOrd="2" presId="urn:microsoft.com/office/officeart/2005/8/layout/hList1"/>
    <dgm:cxn modelId="{AB3CCFC3-C4A2-4E3D-8B46-FCECBCD83F68}" type="presOf" srcId="{48600C80-E4A6-44FC-B1D3-8CEA058B83AB}" destId="{C1CAEB48-FA63-497E-B721-48CCDD66BB13}" srcOrd="0" destOrd="2" presId="urn:microsoft.com/office/officeart/2005/8/layout/hList1"/>
    <dgm:cxn modelId="{37C2F803-93C5-4E99-8559-4B82D7A9784F}" srcId="{BF08DB6E-C947-40FD-9AB8-784FEFCF3F57}" destId="{3ED400C6-EF2D-4CF4-8758-30DC97418F4E}" srcOrd="1" destOrd="0" parTransId="{93602188-7C52-481E-891D-472A55F75B6C}" sibTransId="{634AF4F3-FA77-4F3E-BB5A-9DC986611549}"/>
    <dgm:cxn modelId="{D2368A8B-CB92-4869-BA32-B1A814E85EF7}" srcId="{A3F56BD0-64F9-48A2-A9CB-36732E30AF73}" destId="{C8230CA5-236C-44CC-B06D-6FD88D92076B}" srcOrd="1" destOrd="0" parTransId="{F5A16F67-925A-42B3-86B7-D672E51A44C3}" sibTransId="{D606BE89-077C-4E13-92ED-7748668B282E}"/>
    <dgm:cxn modelId="{BB043A23-6615-4362-AF8E-FEDA4E8864A1}" type="presOf" srcId="{17B9A9DD-CEDA-4DCE-BFAD-A398F62F17AE}" destId="{FAC09757-1892-43F4-864D-E04C82F39119}" srcOrd="0" destOrd="0" presId="urn:microsoft.com/office/officeart/2005/8/layout/hList1"/>
    <dgm:cxn modelId="{82ECE034-3880-4E85-B4C5-05FAEB113A92}" type="presOf" srcId="{BF08DB6E-C947-40FD-9AB8-784FEFCF3F57}" destId="{23BF7597-3729-450C-9DD1-C7FD9A6CAB21}" srcOrd="0" destOrd="0" presId="urn:microsoft.com/office/officeart/2005/8/layout/hList1"/>
    <dgm:cxn modelId="{3CCCBCDE-8A18-4A9D-BE99-443944F1F0E1}" srcId="{17B9A9DD-CEDA-4DCE-BFAD-A398F62F17AE}" destId="{AC3D470D-0C36-4E11-8CB5-03821402D264}" srcOrd="1" destOrd="0" parTransId="{C4E433C7-1051-4DF8-A88B-11BDAC805E0D}" sibTransId="{C480CB84-38D7-4317-9ECC-1B361C4D9E67}"/>
    <dgm:cxn modelId="{7C05D5DD-FF88-48F3-9E16-2FF9EC390579}" srcId="{BF08DB6E-C947-40FD-9AB8-784FEFCF3F57}" destId="{48600C80-E4A6-44FC-B1D3-8CEA058B83AB}" srcOrd="2" destOrd="0" parTransId="{C338AF1D-69F8-4CA3-B9F1-7A74D1FF127B}" sibTransId="{DE45A693-9CE8-414B-B1D2-A2E24DFE9684}"/>
    <dgm:cxn modelId="{D1B6BCA8-6C9F-4FCB-BA44-B6C7EC809600}" srcId="{D5486B2C-A08D-49C7-9BBF-3C7B6D227AEB}" destId="{D021510D-81A3-47DA-91D4-847882E03369}" srcOrd="0" destOrd="0" parTransId="{ECDE9645-8246-40E8-91FB-3A5D1A572452}" sibTransId="{443D8121-4169-41E4-9AF0-BA66C12A5FCB}"/>
    <dgm:cxn modelId="{4A687F41-0CA7-46E6-94F5-AAE9FA493BB8}" srcId="{A3F56BD0-64F9-48A2-A9CB-36732E30AF73}" destId="{14A643DD-50F3-4ED4-BAF0-990106E9086B}" srcOrd="0" destOrd="0" parTransId="{D593B360-36B3-4BD9-82AF-384859F86F9C}" sibTransId="{30C0BC90-8757-4BAF-823F-5FB0E7B9490A}"/>
    <dgm:cxn modelId="{5AAF63CA-3703-4CAD-B5BB-7B29B80F3D23}" type="presOf" srcId="{647933A1-2BDF-4D6E-BF67-08003A49C089}" destId="{7016C142-BF30-4A25-A323-8366A1214A38}" srcOrd="0" destOrd="0" presId="urn:microsoft.com/office/officeart/2005/8/layout/hList1"/>
    <dgm:cxn modelId="{587D1EF5-0A5B-4061-A85F-804B9B83997F}" type="presOf" srcId="{A396BBF7-2C29-4952-B332-114FF044BC33}" destId="{7016C142-BF30-4A25-A323-8366A1214A38}" srcOrd="0" destOrd="2" presId="urn:microsoft.com/office/officeart/2005/8/layout/hList1"/>
    <dgm:cxn modelId="{DCD71136-D2BB-4880-8AB7-49ACE523344A}" srcId="{BF08DB6E-C947-40FD-9AB8-784FEFCF3F57}" destId="{67B33175-D39D-4CFE-BEAB-1B6FD66BEF01}" srcOrd="0" destOrd="0" parTransId="{99A794C3-B7A8-458A-B9DF-8BF7651EB29A}" sibTransId="{28FE9B43-1291-49D7-825E-DC35B08FE955}"/>
    <dgm:cxn modelId="{239D65B0-374E-4D35-8D7E-543469899F0A}" type="presOf" srcId="{E461D2A2-33AD-4BE9-BED6-158990F27597}" destId="{8902E00F-D47A-4839-BA34-AE824E764744}" srcOrd="0" destOrd="1" presId="urn:microsoft.com/office/officeart/2005/8/layout/hList1"/>
    <dgm:cxn modelId="{4B61955C-010B-45AF-AE68-2BB1FFD57BCB}" srcId="{17B9A9DD-CEDA-4DCE-BFAD-A398F62F17AE}" destId="{647933A1-2BDF-4D6E-BF67-08003A49C089}" srcOrd="0" destOrd="0" parTransId="{B550E331-E0AC-43A3-BC4B-325327FC7487}" sibTransId="{B1153202-E4C1-4439-8C89-4F65FE9F0C20}"/>
    <dgm:cxn modelId="{91F7F7F4-7AB8-4DA0-BC95-FC427C9BAC65}" type="presOf" srcId="{BD47A655-1459-46B1-8637-07F9B2763217}" destId="{24B82A19-8997-4048-A4DB-7C216048EFD8}" srcOrd="0" destOrd="0" presId="urn:microsoft.com/office/officeart/2005/8/layout/hList1"/>
    <dgm:cxn modelId="{A028ADC3-2F63-4FB0-8177-D5A44442E14D}" type="presOf" srcId="{D021510D-81A3-47DA-91D4-847882E03369}" destId="{8902E00F-D47A-4839-BA34-AE824E764744}" srcOrd="0" destOrd="0" presId="urn:microsoft.com/office/officeart/2005/8/layout/hList1"/>
    <dgm:cxn modelId="{BE208EEF-5FFF-43C0-B200-0AD095EAA492}" type="presOf" srcId="{D5486B2C-A08D-49C7-9BBF-3C7B6D227AEB}" destId="{3FA2F3A4-F34D-413F-A2F1-EEAEA720FE1B}" srcOrd="0" destOrd="0" presId="urn:microsoft.com/office/officeart/2005/8/layout/hList1"/>
    <dgm:cxn modelId="{1B9B2896-2698-43ED-AEAC-31A12F62E1D4}" srcId="{BD47A655-1459-46B1-8637-07F9B2763217}" destId="{D5486B2C-A08D-49C7-9BBF-3C7B6D227AEB}" srcOrd="1" destOrd="0" parTransId="{4927D89E-D4E5-4D2C-8D35-FBB7F5B6FD53}" sibTransId="{72FF50F5-42C7-4315-B8DA-338876305C3E}"/>
    <dgm:cxn modelId="{7E84D097-114B-4112-AB0F-A6DA197596FD}" type="presParOf" srcId="{24B82A19-8997-4048-A4DB-7C216048EFD8}" destId="{22FC6E95-FD93-4DB4-B13C-AB9129234493}" srcOrd="0" destOrd="0" presId="urn:microsoft.com/office/officeart/2005/8/layout/hList1"/>
    <dgm:cxn modelId="{A15E65B0-2049-43A7-878F-31528741A57F}" type="presParOf" srcId="{22FC6E95-FD93-4DB4-B13C-AB9129234493}" destId="{FAC09757-1892-43F4-864D-E04C82F39119}" srcOrd="0" destOrd="0" presId="urn:microsoft.com/office/officeart/2005/8/layout/hList1"/>
    <dgm:cxn modelId="{5399FADF-ED50-4F93-B14D-A32E65B062DB}" type="presParOf" srcId="{22FC6E95-FD93-4DB4-B13C-AB9129234493}" destId="{7016C142-BF30-4A25-A323-8366A1214A38}" srcOrd="1" destOrd="0" presId="urn:microsoft.com/office/officeart/2005/8/layout/hList1"/>
    <dgm:cxn modelId="{014779B4-8FFA-4C0D-8DF0-AC4032864611}" type="presParOf" srcId="{24B82A19-8997-4048-A4DB-7C216048EFD8}" destId="{24A2FEAD-0A81-4D56-A2A8-A4F71483E644}" srcOrd="1" destOrd="0" presId="urn:microsoft.com/office/officeart/2005/8/layout/hList1"/>
    <dgm:cxn modelId="{AF6703E2-A150-441E-A241-3F61AE213CBB}" type="presParOf" srcId="{24B82A19-8997-4048-A4DB-7C216048EFD8}" destId="{8CA5062F-E240-44DA-B8E4-14431CE74BFD}" srcOrd="2" destOrd="0" presId="urn:microsoft.com/office/officeart/2005/8/layout/hList1"/>
    <dgm:cxn modelId="{3B0405EB-12B4-4F9D-ADD8-27362B1A1BD1}" type="presParOf" srcId="{8CA5062F-E240-44DA-B8E4-14431CE74BFD}" destId="{3FA2F3A4-F34D-413F-A2F1-EEAEA720FE1B}" srcOrd="0" destOrd="0" presId="urn:microsoft.com/office/officeart/2005/8/layout/hList1"/>
    <dgm:cxn modelId="{D4748AE2-BAE7-4464-A4B2-CCAE87372D2F}" type="presParOf" srcId="{8CA5062F-E240-44DA-B8E4-14431CE74BFD}" destId="{8902E00F-D47A-4839-BA34-AE824E764744}" srcOrd="1" destOrd="0" presId="urn:microsoft.com/office/officeart/2005/8/layout/hList1"/>
    <dgm:cxn modelId="{9AFD2F29-1DEA-4F66-8373-9D0D0C99B5F0}" type="presParOf" srcId="{24B82A19-8997-4048-A4DB-7C216048EFD8}" destId="{C772E802-BE02-47A4-B8A5-F2645EB0B11F}" srcOrd="3" destOrd="0" presId="urn:microsoft.com/office/officeart/2005/8/layout/hList1"/>
    <dgm:cxn modelId="{00D3B0C3-58EF-4A48-96CC-BB846131FE84}" type="presParOf" srcId="{24B82A19-8997-4048-A4DB-7C216048EFD8}" destId="{71868920-C757-4990-B242-37195512159B}" srcOrd="4" destOrd="0" presId="urn:microsoft.com/office/officeart/2005/8/layout/hList1"/>
    <dgm:cxn modelId="{048844EB-89E9-43A6-91CE-503FF7EA6693}" type="presParOf" srcId="{71868920-C757-4990-B242-37195512159B}" destId="{23BF7597-3729-450C-9DD1-C7FD9A6CAB21}" srcOrd="0" destOrd="0" presId="urn:microsoft.com/office/officeart/2005/8/layout/hList1"/>
    <dgm:cxn modelId="{B38794EE-68D8-4E79-96D3-64A8C19FA35A}" type="presParOf" srcId="{71868920-C757-4990-B242-37195512159B}" destId="{C1CAEB48-FA63-497E-B721-48CCDD66BB13}" srcOrd="1" destOrd="0" presId="urn:microsoft.com/office/officeart/2005/8/layout/hList1"/>
    <dgm:cxn modelId="{0FAD95C3-659E-4427-8294-31F03CBFB685}" type="presParOf" srcId="{24B82A19-8997-4048-A4DB-7C216048EFD8}" destId="{BA58EFCB-3035-46E9-AA25-2BE76A3CED10}" srcOrd="5" destOrd="0" presId="urn:microsoft.com/office/officeart/2005/8/layout/hList1"/>
    <dgm:cxn modelId="{6863A7FF-2EF3-4389-B89A-43AFC93363EA}" type="presParOf" srcId="{24B82A19-8997-4048-A4DB-7C216048EFD8}" destId="{D42A2AFB-1DEF-4B5D-BBDB-3D729A7C6483}" srcOrd="6" destOrd="0" presId="urn:microsoft.com/office/officeart/2005/8/layout/hList1"/>
    <dgm:cxn modelId="{18CC1FA1-278F-4DD9-A6CB-1907C5ADE259}" type="presParOf" srcId="{D42A2AFB-1DEF-4B5D-BBDB-3D729A7C6483}" destId="{F5A16A17-87B6-4760-9343-906B581A399B}" srcOrd="0" destOrd="0" presId="urn:microsoft.com/office/officeart/2005/8/layout/hList1"/>
    <dgm:cxn modelId="{B51FC52F-B0F4-4AF7-9821-F68A3A1EB771}" type="presParOf" srcId="{D42A2AFB-1DEF-4B5D-BBDB-3D729A7C6483}" destId="{66591CD9-2BCE-49D6-AE18-E0EB134B0A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09757-1892-43F4-864D-E04C82F39119}">
      <dsp:nvSpPr>
        <dsp:cNvPr id="0" name=""/>
        <dsp:cNvSpPr/>
      </dsp:nvSpPr>
      <dsp:spPr>
        <a:xfrm>
          <a:off x="2274" y="9579"/>
          <a:ext cx="1367448" cy="345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Taking Care of Me</a:t>
          </a:r>
          <a:endParaRPr lang="ko-KR" altLang="en-US" sz="1100" kern="1200" dirty="0"/>
        </a:p>
      </dsp:txBody>
      <dsp:txXfrm>
        <a:off x="2274" y="9579"/>
        <a:ext cx="1367448" cy="345600"/>
      </dsp:txXfrm>
    </dsp:sp>
    <dsp:sp modelId="{7016C142-BF30-4A25-A323-8366A1214A38}">
      <dsp:nvSpPr>
        <dsp:cNvPr id="0" name=""/>
        <dsp:cNvSpPr/>
      </dsp:nvSpPr>
      <dsp:spPr>
        <a:xfrm>
          <a:off x="2274" y="355179"/>
          <a:ext cx="1367448" cy="8729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웰빙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아름다움과 젊음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레저 생활 영위</a:t>
          </a:r>
          <a:endParaRPr lang="ko-KR" altLang="en-US" sz="1100" kern="1200" dirty="0"/>
        </a:p>
      </dsp:txBody>
      <dsp:txXfrm>
        <a:off x="2274" y="355179"/>
        <a:ext cx="1367448" cy="872910"/>
      </dsp:txXfrm>
    </dsp:sp>
    <dsp:sp modelId="{3FA2F3A4-F34D-413F-A2F1-EEAEA720FE1B}">
      <dsp:nvSpPr>
        <dsp:cNvPr id="0" name=""/>
        <dsp:cNvSpPr/>
      </dsp:nvSpPr>
      <dsp:spPr>
        <a:xfrm>
          <a:off x="1561165" y="9579"/>
          <a:ext cx="1367448" cy="345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Connecting</a:t>
          </a:r>
          <a:endParaRPr lang="ko-KR" altLang="en-US" sz="1100" kern="1200" dirty="0"/>
        </a:p>
      </dsp:txBody>
      <dsp:txXfrm>
        <a:off x="1561165" y="9579"/>
        <a:ext cx="1367448" cy="345600"/>
      </dsp:txXfrm>
    </dsp:sp>
    <dsp:sp modelId="{8902E00F-D47A-4839-BA34-AE824E764744}">
      <dsp:nvSpPr>
        <dsp:cNvPr id="0" name=""/>
        <dsp:cNvSpPr/>
      </dsp:nvSpPr>
      <dsp:spPr>
        <a:xfrm>
          <a:off x="1561165" y="355179"/>
          <a:ext cx="1367448" cy="87291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매력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낭만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열정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친근감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멤버십</a:t>
          </a:r>
          <a:endParaRPr lang="ko-KR" altLang="en-US" sz="1100" kern="1200" dirty="0"/>
        </a:p>
      </dsp:txBody>
      <dsp:txXfrm>
        <a:off x="1561165" y="355179"/>
        <a:ext cx="1367448" cy="872910"/>
      </dsp:txXfrm>
    </dsp:sp>
    <dsp:sp modelId="{23BF7597-3729-450C-9DD1-C7FD9A6CAB21}">
      <dsp:nvSpPr>
        <dsp:cNvPr id="0" name=""/>
        <dsp:cNvSpPr/>
      </dsp:nvSpPr>
      <dsp:spPr>
        <a:xfrm>
          <a:off x="3120057" y="9579"/>
          <a:ext cx="1367448" cy="345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Individual Style</a:t>
          </a:r>
          <a:endParaRPr lang="ko-KR" altLang="en-US" sz="1100" kern="1200" dirty="0"/>
        </a:p>
      </dsp:txBody>
      <dsp:txXfrm>
        <a:off x="3120057" y="9579"/>
        <a:ext cx="1367448" cy="345600"/>
      </dsp:txXfrm>
    </dsp:sp>
    <dsp:sp modelId="{C1CAEB48-FA63-497E-B721-48CCDD66BB13}">
      <dsp:nvSpPr>
        <dsp:cNvPr id="0" name=""/>
        <dsp:cNvSpPr/>
      </dsp:nvSpPr>
      <dsp:spPr>
        <a:xfrm>
          <a:off x="3120057" y="355179"/>
          <a:ext cx="1367448" cy="87291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지위와 성취감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안전과 위안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세련미와 성공</a:t>
          </a:r>
          <a:endParaRPr lang="ko-KR" altLang="en-US" sz="1100" kern="1200" dirty="0"/>
        </a:p>
      </dsp:txBody>
      <dsp:txXfrm>
        <a:off x="3120057" y="355179"/>
        <a:ext cx="1367448" cy="872910"/>
      </dsp:txXfrm>
    </dsp:sp>
    <dsp:sp modelId="{F5A16A17-87B6-4760-9343-906B581A399B}">
      <dsp:nvSpPr>
        <dsp:cNvPr id="0" name=""/>
        <dsp:cNvSpPr/>
      </dsp:nvSpPr>
      <dsp:spPr>
        <a:xfrm>
          <a:off x="4678949" y="9579"/>
          <a:ext cx="1367448" cy="345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Questing</a:t>
          </a:r>
          <a:endParaRPr lang="ko-KR" altLang="en-US" sz="1100" kern="1200" dirty="0"/>
        </a:p>
      </dsp:txBody>
      <dsp:txXfrm>
        <a:off x="4678949" y="9579"/>
        <a:ext cx="1367448" cy="345600"/>
      </dsp:txXfrm>
    </dsp:sp>
    <dsp:sp modelId="{66591CD9-2BCE-49D6-AE18-E0EB134B0AF8}">
      <dsp:nvSpPr>
        <dsp:cNvPr id="0" name=""/>
        <dsp:cNvSpPr/>
      </dsp:nvSpPr>
      <dsp:spPr>
        <a:xfrm>
          <a:off x="4678949" y="355179"/>
          <a:ext cx="1367448" cy="87291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취향과 통찰력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모험심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학습</a:t>
          </a:r>
          <a:endParaRPr lang="ko-KR" altLang="en-US" sz="1100" kern="1200" dirty="0"/>
        </a:p>
      </dsp:txBody>
      <dsp:txXfrm>
        <a:off x="4678949" y="355179"/>
        <a:ext cx="1367448" cy="872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EB842-707E-4176-B234-80CB7ABC3254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8A1E3-816E-4099-BFE5-44E82950B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3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68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소노마의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SWOT</a:t>
            </a:r>
            <a:r>
              <a:rPr lang="ko-KR" altLang="en-US" dirty="0" smtClean="0"/>
              <a:t>분석 </a:t>
            </a:r>
            <a:r>
              <a:rPr lang="ko-KR" altLang="en-US" dirty="0" err="1" smtClean="0"/>
              <a:t>결과보고서입니다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앞서 이야기했듯이</a:t>
            </a:r>
            <a:r>
              <a:rPr lang="ko-KR" altLang="en-US" baseline="0" dirty="0" smtClean="0"/>
              <a:t> 약점처럼 미국의 주택시장침체로 인해 큰 위기가 </a:t>
            </a:r>
            <a:r>
              <a:rPr lang="ko-KR" altLang="en-US" baseline="0" dirty="0" err="1" smtClean="0"/>
              <a:t>왓었으나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다양한 자사브랜드를 소유함으로써 많은 데이터를 소유할 수 </a:t>
            </a:r>
            <a:r>
              <a:rPr lang="ko-KR" altLang="en-US" baseline="0" dirty="0" err="1" smtClean="0"/>
              <a:t>잇었고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데이터를 이용하여 잠재고객을 분석한 결과 </a:t>
            </a:r>
            <a:r>
              <a:rPr lang="en-US" altLang="ko-KR" baseline="0" dirty="0" smtClean="0"/>
              <a:t>20-30</a:t>
            </a:r>
            <a:r>
              <a:rPr lang="ko-KR" altLang="en-US" baseline="0" dirty="0" smtClean="0"/>
              <a:t>세대를 타겟으로 하는 웨스트 </a:t>
            </a:r>
            <a:r>
              <a:rPr lang="ko-KR" altLang="en-US" baseline="0" dirty="0" err="1" smtClean="0"/>
              <a:t>엘름에</a:t>
            </a:r>
            <a:r>
              <a:rPr lang="ko-KR" altLang="en-US" baseline="0" dirty="0" smtClean="0"/>
              <a:t> 투자하여 성공적으로 위기를 극복하였다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위협을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고객에게 혁신적이고 독특한 제품을 제공하고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흥미로운 경험에 대한 마케팅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머천다이징을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개선하고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우수한 품질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프리미엄 제품을 제공함으로써 스스로를 차별화하였고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품질에 대한 약속은 상대적 우위를 유지하여 방지하고있다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미래의 가치를 알기 위해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보고서에는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자사브랜드 중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웨스트엘름에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대한 투자와 전략을 긍정적으로 평가하고 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 매출의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까지 상승할 것으로 전망하고 있었고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현재는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까지 상승하였습니다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.),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전세계적으로 매장이 약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개점에서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여개로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증가할것으로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평가하였으나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106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개로 예상을 뛰어넘은 인기를 구사하고 잇습니다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–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전체적인 매출의 상승으로 자사브랜드 매출점유율은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넘지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못햇다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고객맞춤형 서비스는 현재 시장에서 통하고 있다고 판단되고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앞으로도 다양한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다중채널로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구성되어 고객의 경험을 극대화 하여 고객만족도와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충성도를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높여갈 것으로 보입니다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7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CRM</a:t>
            </a:r>
            <a:r>
              <a:rPr lang="ko-KR" altLang="en-US" dirty="0" smtClean="0"/>
              <a:t>전략은 우리도 충분히 배워야 </a:t>
            </a:r>
            <a:r>
              <a:rPr lang="ko-KR" altLang="en-US" dirty="0" err="1" smtClean="0"/>
              <a:t>할점을</a:t>
            </a:r>
            <a:r>
              <a:rPr lang="ko-KR" altLang="en-US" dirty="0" smtClean="0"/>
              <a:t> 정리해 보았습니다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성공사례연구는 당연한 것이고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중요한</a:t>
            </a:r>
            <a:r>
              <a:rPr lang="ko-KR" altLang="en-US" baseline="0" dirty="0" smtClean="0"/>
              <a:t> 것이 데이터를 기반으로 차별화 된 브랜드 포지셔닝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브랜드 모델링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소비자시장분석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 같은 것과 고객과의 활발한 커뮤니케이션으로 인한 소통이 제일 중요하다고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피드백을 제때 받는다면 피드백과 데이터를 결합하여 기업의 입장에선 마케팅 비용을 비롯한 갖가지 </a:t>
            </a:r>
            <a:r>
              <a:rPr lang="ko-KR" altLang="en-US" baseline="0" dirty="0" err="1" smtClean="0"/>
              <a:t>비용손실에</a:t>
            </a:r>
            <a:r>
              <a:rPr lang="ko-KR" altLang="en-US" baseline="0" dirty="0" smtClean="0"/>
              <a:t> 대한 부담을 덜 수 잇기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이러한 점을 배워야 한다고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이마트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신세계 등 </a:t>
            </a:r>
            <a:r>
              <a:rPr lang="ko-KR" altLang="en-US" baseline="0" dirty="0" err="1" smtClean="0"/>
              <a:t>매스티지</a:t>
            </a:r>
            <a:r>
              <a:rPr lang="ko-KR" altLang="en-US" baseline="0" dirty="0" smtClean="0"/>
              <a:t> 브랜드가 </a:t>
            </a:r>
            <a:r>
              <a:rPr lang="ko-KR" altLang="en-US" baseline="0" dirty="0" err="1" smtClean="0"/>
              <a:t>런칭되고</a:t>
            </a:r>
            <a:r>
              <a:rPr lang="ko-KR" altLang="en-US" baseline="0" dirty="0" smtClean="0"/>
              <a:t>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해외와는 다르게 타겟도 불분명하고 마케팅도 제대로 이루어지지 않고 있다고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점을 보완한다면 충분히 국내에서도 성공할 수 있다고 생각합니다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이상입니다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09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</a:t>
            </a:r>
            <a:r>
              <a:rPr lang="ko-KR" altLang="en-US" dirty="0" err="1" smtClean="0"/>
              <a:t>매스티지에</a:t>
            </a:r>
            <a:r>
              <a:rPr lang="ko-KR" altLang="en-US" dirty="0" smtClean="0"/>
              <a:t> 대해 이야기를 해보는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가지와 </a:t>
            </a:r>
            <a:r>
              <a:rPr lang="en-US" altLang="ko-KR" dirty="0" smtClean="0"/>
              <a:t>Williams </a:t>
            </a:r>
            <a:r>
              <a:rPr lang="en-US" altLang="ko-KR" dirty="0" err="1" smtClean="0"/>
              <a:t>sonoma</a:t>
            </a:r>
            <a:r>
              <a:rPr lang="ko-KR" altLang="en-US" dirty="0" smtClean="0"/>
              <a:t>라는 기업의 </a:t>
            </a:r>
            <a:r>
              <a:rPr lang="en-US" altLang="ko-KR" dirty="0" err="1" smtClean="0"/>
              <a:t>crm</a:t>
            </a:r>
            <a:r>
              <a:rPr lang="ko-KR" altLang="en-US" dirty="0" smtClean="0"/>
              <a:t>사례와 우리가 배워야 </a:t>
            </a:r>
            <a:r>
              <a:rPr lang="ko-KR" altLang="en-US" dirty="0" err="1" smtClean="0"/>
              <a:t>할점에</a:t>
            </a:r>
            <a:r>
              <a:rPr lang="ko-KR" altLang="en-US" dirty="0" smtClean="0"/>
              <a:t> 대해 이야기해보겠습니다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4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mass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prestige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합성어로써 다양한 소비자들의 감성적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충족시켜줄 수 있는 하나의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트랜드로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볼 수 있습니다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고급스러운 품질과 합리적인 가격대를 지향하는 보다 확대된 개념의 대중적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럭셔리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신명품을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지향하는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트랜드가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부상하고 있다고 합니다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표는 상대적 가격과 판매량으로 살펴본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매스티지브랜드의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포지셔닝에 대한 표입니다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판매량은 일반대중제품과 비슷하지만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상대적인 가격은 일반 대중제품보다는 비싸며 유명고급브랜드보단 저렴한 가격으로 구성되어 있습니다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표는 브랜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드 별 특성을 비교한 표입니다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하버드 비즈니스 리뷰에 의하면 </a:t>
            </a:r>
            <a:r>
              <a:rPr lang="ko-KR" altLang="en-US" baseline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매스티지는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미국 전체 소비재 시장 규모의 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19%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정도를 차지하며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연간 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10~15%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성장세에 있다고 합니다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</a:t>
            </a:r>
            <a:r>
              <a:rPr lang="ko-KR" altLang="en-US" baseline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중가제품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즉 일반대중제품을 이용하던 미국 중산층 소비자가 품질이나 감성적 만족을 얻기 위해 비교적 저렴한 고급품인 </a:t>
            </a:r>
            <a:r>
              <a:rPr lang="ko-KR" altLang="en-US" baseline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브랜드를 소비하는 추세가 늘어나고 있다고 합니다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표는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대한 감성적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대한 표입니다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제품을 구입하는 소비자들은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네가지의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감성적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대한 특징이 있는데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자기만족추구의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인간관계를 결속시키고 그룹의 일원이 되는 소속감에 대한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색다른 경험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모험같은 이국적인 경험을 원하는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자신을 표현하고 자신만의 스타일을 추구하고자 하는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있으며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기업들은 주로 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위주로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마케팅의 전략으로 사용한다고 합니다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6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윌리엄스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소노마는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주방과 식사에 관련된 모든 것을 파는 전문 업체입니다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창립때부터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키친웨어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분야에서 전문성을 꾸준히 키워왔으며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조리기구 심지어 요리책까지 키친을 위한 모든 제품이 총망라된 브랜드이다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미국의 대표적인 할인점은 아니나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중산층 이상의 자신만의 공간을 추구하며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문화를 창조하고자 하는 소비자가 주 고객입니다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1956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처크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캘리포니아의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소노마라는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곳에서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처음문을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열었다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별볼일 없는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키친상품을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판매하다가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가게를 프랑스스타일로 만들고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70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년대에 사업의 범위를 확장하기 위해 우편주문카탈로그를 출판했습니다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년대에는 다른 카탈로그업체들을 인수하면서 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3000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만고객을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달성했습니다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 웨딩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레스트리지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신부를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하는 최초의 전문 유통 업체를 만들었다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당시 경기 침체로 매출이 하락하였지만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브랜드의 인지도를 높이기 위해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쇼핑 네트워크를 도입하였다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결과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억 달러를 달성하고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뉴욕 증권 거래소에 상장되었다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1900</a:t>
            </a:r>
            <a:r>
              <a:rPr lang="ko-KR" altLang="en-US" baseline="0" dirty="0" smtClean="0"/>
              <a:t>년대에는 카탈로그를 사용하여 영업을 하였었습니다</a:t>
            </a:r>
            <a:r>
              <a:rPr lang="en-US" altLang="ko-KR" baseline="0" dirty="0" smtClean="0"/>
              <a:t>. 2000</a:t>
            </a:r>
            <a:r>
              <a:rPr lang="ko-KR" altLang="en-US" baseline="0" dirty="0" smtClean="0"/>
              <a:t>년대에 들어와 주택시장침체로 인해 위기가 왔는데 이를 </a:t>
            </a:r>
            <a:r>
              <a:rPr lang="en-US" altLang="ko-KR" baseline="0" dirty="0" smtClean="0"/>
              <a:t>CRM</a:t>
            </a:r>
            <a:r>
              <a:rPr lang="ko-KR" altLang="en-US" baseline="0" dirty="0" smtClean="0"/>
              <a:t>으로 극복하였기에 주목했습니다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9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년말부터 미국주택시장의 침체기로 인한 가정 가구에 대한 수요가 감소하였고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강력한 경쟁자들의 저렴한 제품과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새로운 경쟁자들의 시장진입으로 인해 흔들렸으나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웨스트 </a:t>
            </a:r>
            <a:r>
              <a:rPr lang="ko-KR" altLang="en-US" baseline="0" dirty="0" err="1" smtClean="0"/>
              <a:t>엘름이라는</a:t>
            </a:r>
            <a:r>
              <a:rPr lang="ko-KR" altLang="en-US" baseline="0" dirty="0" smtClean="0"/>
              <a:t> 자회사를 이용하여 </a:t>
            </a:r>
            <a:r>
              <a:rPr lang="en-US" altLang="ko-KR" baseline="0" dirty="0" smtClean="0"/>
              <a:t>20-30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타겟하여</a:t>
            </a:r>
            <a:r>
              <a:rPr lang="ko-KR" altLang="en-US" baseline="0" dirty="0" smtClean="0"/>
              <a:t> 온라인매장을 활성화 시키는 방법으로 돌파구를 찾아 정상궤도로 올라왔습니다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이 그래프는 </a:t>
            </a:r>
            <a:r>
              <a:rPr lang="en-US" altLang="ko-KR" dirty="0" smtClean="0"/>
              <a:t>WSM</a:t>
            </a:r>
            <a:r>
              <a:rPr lang="ko-KR" altLang="en-US" dirty="0" smtClean="0"/>
              <a:t>의 뉴욕증시입니다</a:t>
            </a:r>
            <a:r>
              <a:rPr lang="en-US" altLang="ko-KR" dirty="0" smtClean="0"/>
              <a:t>. 15</a:t>
            </a:r>
            <a:r>
              <a:rPr lang="ko-KR" altLang="en-US" dirty="0" err="1" smtClean="0"/>
              <a:t>년도말까지</a:t>
            </a:r>
            <a:r>
              <a:rPr lang="ko-KR" altLang="en-US" dirty="0" smtClean="0"/>
              <a:t> 상승세였지만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후부터 다시 하락을 하다가 최근에 다시 상승하는 것을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상승하는 이유 중 하나는 </a:t>
            </a:r>
            <a:r>
              <a:rPr lang="en-US" altLang="ko-KR" dirty="0" smtClean="0"/>
              <a:t>CRM</a:t>
            </a:r>
            <a:r>
              <a:rPr lang="ko-KR" altLang="en-US" dirty="0" smtClean="0"/>
              <a:t>을 성공적으로 수행했기 때문입니다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477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키친용품의</a:t>
            </a:r>
            <a:r>
              <a:rPr lang="ko-KR" altLang="en-US" dirty="0" smtClean="0"/>
              <a:t> 특성 범위가 매우 다양하므로 경쟁업체를 선정하기가 매우 어려우나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선정해보았습니다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이케아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크레이트</a:t>
            </a:r>
            <a:r>
              <a:rPr lang="ko-KR" altLang="en-US" baseline="0" dirty="0" smtClean="0"/>
              <a:t> 앤 배럴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월마트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해벌디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배대배스</a:t>
            </a:r>
            <a:r>
              <a:rPr lang="ko-KR" altLang="en-US" baseline="0" dirty="0" smtClean="0"/>
              <a:t> 앤 </a:t>
            </a:r>
            <a:r>
              <a:rPr lang="ko-KR" altLang="en-US" baseline="0" dirty="0" err="1" smtClean="0"/>
              <a:t>비욘드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더 홈 </a:t>
            </a:r>
            <a:r>
              <a:rPr lang="ko-KR" altLang="en-US" baseline="0" dirty="0" err="1" smtClean="0"/>
              <a:t>디포</a:t>
            </a:r>
            <a:r>
              <a:rPr lang="ko-KR" altLang="en-US" baseline="0" dirty="0" smtClean="0"/>
              <a:t> 등이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smtClean="0"/>
              <a:t>이 경쟁업체들과 경쟁하기 위해 윌리엄스소노마는 다양한 프로모션과 아웃소싱을 통한 가격전략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고품질을 유지하기 위한 </a:t>
            </a:r>
            <a:r>
              <a:rPr lang="ko-KR" altLang="en-US" baseline="0" dirty="0" err="1" smtClean="0"/>
              <a:t>기회전략이</a:t>
            </a:r>
            <a:r>
              <a:rPr lang="ko-KR" altLang="en-US" baseline="0" dirty="0" smtClean="0"/>
              <a:t> 필요합니다</a:t>
            </a:r>
            <a:r>
              <a:rPr lang="en-US" altLang="ko-KR" baseline="0" dirty="0" smtClean="0"/>
              <a:t>.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고객에게 혁신적이고 독특한 제품을 제공하고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흥미로운 경험에 대한 마케팅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머천다이징을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개선하고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우수한 품질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프리미엄 제품을 제공함으로써 스스로를 차별화하였고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품질에 대한 약속은 상대적 우위를 유지하고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29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윌리엄스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고객데이터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축적방법은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년에 실행한 우편카탈로그</a:t>
            </a:r>
            <a:r>
              <a:rPr lang="ko-KR" altLang="en-US" baseline="0" dirty="0" smtClean="0"/>
              <a:t> 데이터를 적극적으로 활용하였습니다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더 많은 데이터를 위해 여러 카탈로그 업체도 인수한 경력도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함으로써 발생하는 데이터도 모두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축적하엿습니다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리테일링이란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인터넷 모바일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등 여러 가지 채널을 유기적으로 결합해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고객경험을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극대화하는 것을 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가지고 잇던 카탈로그 데이터를 사용하여 매장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인터넷으로의 채널을 유도하고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채널을 통한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인지→체험→구매→재구매라는 순환을 유도하여 데이터를 발생시키고 축적하였습니다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52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축적된 데이터를 바탕으로 다시 </a:t>
            </a:r>
            <a:r>
              <a:rPr lang="ko-KR" altLang="en-US" dirty="0" err="1" smtClean="0"/>
              <a:t>옴미채널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리테일링을</a:t>
            </a:r>
            <a:r>
              <a:rPr lang="ko-KR" altLang="en-US" dirty="0" smtClean="0"/>
              <a:t> 실시하였고 프로모션은 온라인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오프라인을 둘다 진행하였습니다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오프라인의 경우 잠재고객의 방문을 유도하기 위해 온라인으로 구매한 이력이 있는 신부에게 오프라인의 </a:t>
            </a:r>
            <a:r>
              <a:rPr lang="ko-KR" altLang="en-US" dirty="0" err="1" smtClean="0"/>
              <a:t>요리수업에</a:t>
            </a:r>
            <a:r>
              <a:rPr lang="ko-KR" altLang="en-US" dirty="0" smtClean="0"/>
              <a:t> 초대하는 프로모션을 설계하였고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온라인의 경우 카탈로그의 강점을 이용하여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카탈로그에 단순한 </a:t>
            </a:r>
            <a:r>
              <a:rPr lang="ko-KR" altLang="en-US" baseline="0" dirty="0" err="1" smtClean="0"/>
              <a:t>제품뿐만이</a:t>
            </a:r>
            <a:r>
              <a:rPr lang="ko-KR" altLang="en-US" baseline="0" dirty="0" smtClean="0"/>
              <a:t>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유익한 생활정보를 </a:t>
            </a:r>
            <a:r>
              <a:rPr lang="ko-KR" altLang="en-US" baseline="0" dirty="0" err="1" smtClean="0"/>
              <a:t>담앗고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불특정다수의 고객을 대상으로 하는 것이 아니라 고객 맞춤형 카탈로그를 제작함으로써 구매가능성이 없는 고객에게는 카탈로그를 분량이 적은 카탈로그를 배송하여 비용을 절감하였습니다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추천엔진에</a:t>
            </a:r>
            <a:r>
              <a:rPr lang="ko-KR" altLang="en-US" dirty="0" smtClean="0"/>
              <a:t> 집중하였는데</a:t>
            </a:r>
            <a:r>
              <a:rPr lang="en-US" altLang="ko-KR" dirty="0" smtClean="0"/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고객의 인터넷 사용 행태와 오프라인 구매 실적에 따라 맞춤형 상품을 즉석 제안할 수 있을 정도로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발전햇습니다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자사브랜드에서 쇼핑을 한 경우 그 정보를 이용하여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정교한 마케팅작업에 의해 고객을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타겟하였으며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설립에도 사용하였습니다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3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웹페이지에도 고객데이터가 </a:t>
            </a:r>
            <a:r>
              <a:rPr lang="ko-KR" altLang="en-US" dirty="0" err="1" smtClean="0"/>
              <a:t>깊숙히</a:t>
            </a:r>
            <a:r>
              <a:rPr lang="ko-KR" altLang="en-US" dirty="0" smtClean="0"/>
              <a:t> 사용되었는데 </a:t>
            </a:r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상단배너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웹사이트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상품추천에</a:t>
            </a:r>
            <a:r>
              <a:rPr lang="ko-KR" altLang="en-US" dirty="0" smtClean="0"/>
              <a:t> 대해 사용하였습니다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당연스럽겠지만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오프라인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온라인에서 구매한 이력을 이용하여 개인의 선호도에 맞게 구성된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고객마다 다른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볼 수 있는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4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9" y="4126309"/>
            <a:ext cx="486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비즈니스 </a:t>
            </a:r>
            <a:r>
              <a:rPr kumimoji="0"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애널리틱스</a:t>
            </a:r>
            <a:endParaRPr kumimoji="0"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이현호</a:t>
            </a:r>
            <a:endParaRPr kumimoji="0"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3150716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고객관계관리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사례개발</a:t>
            </a:r>
            <a:endParaRPr lang="en-US" altLang="ko-KR" sz="3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172230"/>
            <a:ext cx="2371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STOCK REPORT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95486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발전 방향과 우리가 배워야 할 점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4" descr="ì¸ì ë ë¸ëëì WSM í¬í¸í´ë¦¬ì¤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5"/>
          <a:stretch/>
        </p:blipFill>
        <p:spPr bwMode="auto">
          <a:xfrm>
            <a:off x="996712" y="2122413"/>
            <a:ext cx="3036937" cy="1745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 descr="WSM ê¸ë¡ë² íì¥ì ì¥ê¸° ì±ì¥ ê¸°íë¥¼ ì ê³µí©ëë¤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b="-1"/>
          <a:stretch/>
        </p:blipFill>
        <p:spPr bwMode="auto">
          <a:xfrm>
            <a:off x="5029160" y="2122413"/>
            <a:ext cx="2927216" cy="1745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1562750"/>
            <a:ext cx="3934187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467544" y="1177310"/>
            <a:ext cx="168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SWOT </a:t>
            </a: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분석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8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발전 방향과 우리가 배워야 할 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177310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배워야 할 점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378659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모델링 시스템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5265" y="218761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시장 분석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4072" y="292249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된 브랜드 포지셔닝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922498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소비계층에 따라 차별화 된 전략 수립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9713" y="365361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채널링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고객과의 활발한 커뮤니케이션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9041" y="219282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성공사례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61385" y="1791856"/>
            <a:ext cx="2621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감사합니다</a:t>
            </a:r>
            <a:r>
              <a:rPr lang="en-US" altLang="ko-KR" sz="4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.</a:t>
            </a:r>
            <a:endParaRPr lang="en-US" altLang="ko-KR" sz="40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8017" y="3273087"/>
            <a:ext cx="777686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050" b="1" dirty="0"/>
              <a:t>참고 문헌</a:t>
            </a:r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The CEO of Williams-Sonoma on Blending Instinct with Analysis</a:t>
            </a:r>
            <a:r>
              <a:rPr lang="ko-KR" altLang="ko-KR" sz="1050" dirty="0"/>
              <a:t>」 </a:t>
            </a:r>
            <a:r>
              <a:rPr lang="en-US" altLang="ko-KR" sz="1050" dirty="0"/>
              <a:t>Harvard Business Review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Careers</a:t>
            </a:r>
            <a:r>
              <a:rPr lang="ko-KR" altLang="ko-KR" sz="1050" dirty="0"/>
              <a:t>」 </a:t>
            </a:r>
            <a:r>
              <a:rPr lang="en-US" altLang="ko-KR" sz="1050" dirty="0"/>
              <a:t>Linked in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Careers</a:t>
            </a:r>
            <a:r>
              <a:rPr lang="ko-KR" altLang="ko-KR" sz="1050" dirty="0"/>
              <a:t>」 </a:t>
            </a:r>
            <a:r>
              <a:rPr lang="en-US" altLang="ko-KR" sz="1050" dirty="0" err="1"/>
              <a:t>WayUp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Williams-Sonoma’s Marketing: 5 Strategies to Steal</a:t>
            </a:r>
            <a:r>
              <a:rPr lang="ko-KR" altLang="ko-KR" sz="1050" dirty="0"/>
              <a:t>」 </a:t>
            </a:r>
            <a:r>
              <a:rPr lang="en-US" altLang="ko-KR" sz="1050" dirty="0"/>
              <a:t>ANNEX CLOUD</a:t>
            </a:r>
            <a:endParaRPr lang="ko-KR" altLang="ko-KR" sz="1050" dirty="0"/>
          </a:p>
          <a:p>
            <a:r>
              <a:rPr lang="ko-KR" altLang="ko-KR" sz="1050" dirty="0" smtClean="0"/>
              <a:t>「</a:t>
            </a:r>
            <a:r>
              <a:rPr lang="en-US" altLang="ko-KR" sz="1050" dirty="0" smtClean="0"/>
              <a:t>Designing </a:t>
            </a:r>
            <a:r>
              <a:rPr lang="en-US" altLang="ko-KR" sz="1050" dirty="0"/>
              <a:t>the Future of Retail at Williams Sonoma</a:t>
            </a:r>
            <a:r>
              <a:rPr lang="ko-KR" altLang="ko-KR" sz="1050" dirty="0"/>
              <a:t>」 </a:t>
            </a:r>
            <a:r>
              <a:rPr lang="en-US" altLang="ko-KR" sz="1050" dirty="0"/>
              <a:t>AMERICAN BUILDERS QUARTERY</a:t>
            </a:r>
            <a:endParaRPr lang="ko-KR" altLang="ko-KR" sz="1050" dirty="0"/>
          </a:p>
          <a:p>
            <a:r>
              <a:rPr lang="ko-KR" altLang="ko-KR" sz="1050" dirty="0" smtClean="0"/>
              <a:t>「</a:t>
            </a:r>
            <a:r>
              <a:rPr lang="en-US" altLang="ko-KR" sz="1050" dirty="0" smtClean="0"/>
              <a:t>Williams-Sonoma </a:t>
            </a:r>
            <a:r>
              <a:rPr lang="en-US" altLang="ko-KR" sz="1050" dirty="0"/>
              <a:t>Shines As Undervalued Retail Gem</a:t>
            </a:r>
            <a:r>
              <a:rPr lang="ko-KR" altLang="ko-KR" sz="1050" dirty="0"/>
              <a:t>」 </a:t>
            </a:r>
            <a:r>
              <a:rPr lang="en-US" altLang="ko-KR" sz="1050" dirty="0"/>
              <a:t>Forbes</a:t>
            </a:r>
            <a:endParaRPr lang="ko-KR" altLang="ko-KR" sz="1050" dirty="0"/>
          </a:p>
          <a:p>
            <a:r>
              <a:rPr lang="ko-KR" altLang="ko-KR" sz="1050" dirty="0" smtClean="0"/>
              <a:t>「</a:t>
            </a:r>
            <a:r>
              <a:rPr lang="ko-KR" altLang="ko-KR" sz="1050" dirty="0" err="1" smtClean="0"/>
              <a:t>매스티지</a:t>
            </a:r>
            <a:r>
              <a:rPr lang="ko-KR" altLang="ko-KR" sz="1050" dirty="0" smtClean="0"/>
              <a:t> </a:t>
            </a:r>
            <a:r>
              <a:rPr lang="ko-KR" altLang="ko-KR" sz="1050" dirty="0"/>
              <a:t>브랜드」 위키백과</a:t>
            </a:r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Williams Sonoma</a:t>
            </a:r>
            <a:r>
              <a:rPr lang="ko-KR" altLang="ko-KR" sz="1050" dirty="0"/>
              <a:t>」 </a:t>
            </a:r>
            <a:r>
              <a:rPr lang="en-US" altLang="ko-KR" sz="1050" dirty="0"/>
              <a:t>https://www.williams-sonoma.com/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ko-KR" altLang="ko-KR" sz="1050" dirty="0" err="1"/>
              <a:t>쉐어</a:t>
            </a:r>
            <a:r>
              <a:rPr lang="ko-KR" altLang="ko-KR" sz="1050" dirty="0"/>
              <a:t> </a:t>
            </a:r>
            <a:r>
              <a:rPr lang="ko-KR" altLang="ko-KR" sz="1050" dirty="0" err="1"/>
              <a:t>와이즈</a:t>
            </a:r>
            <a:r>
              <a:rPr lang="ko-KR" altLang="ko-KR" sz="1050" dirty="0"/>
              <a:t>」 </a:t>
            </a:r>
            <a:r>
              <a:rPr lang="en-US" altLang="ko-KR" sz="1050" dirty="0"/>
              <a:t>Williams-Sonoma Inc.</a:t>
            </a:r>
            <a:endParaRPr lang="ko-KR" altLang="ko-KR" sz="1050" dirty="0"/>
          </a:p>
          <a:p>
            <a:r>
              <a:rPr lang="ko-KR" altLang="ko-KR" sz="1050" dirty="0"/>
              <a:t>「 </a:t>
            </a:r>
            <a:r>
              <a:rPr lang="ko-KR" altLang="ko-KR" sz="1050" dirty="0" err="1"/>
              <a:t>매스티지</a:t>
            </a:r>
            <a:r>
              <a:rPr lang="ko-KR" altLang="ko-KR" sz="1050" dirty="0"/>
              <a:t> 주방용품 브랜드포지셔닝을 위한 디자인 전략 연구 」</a:t>
            </a:r>
            <a:r>
              <a:rPr lang="en-US" altLang="ko-KR" sz="1050" dirty="0"/>
              <a:t>, </a:t>
            </a:r>
            <a:r>
              <a:rPr lang="ko-KR" altLang="ko-KR" sz="1050" dirty="0" smtClean="0"/>
              <a:t>김희정</a:t>
            </a: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8184" y="2556068"/>
            <a:ext cx="26356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매스티지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브랜드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Williams Sonoma</a:t>
            </a: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CRM</a:t>
            </a: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발전 방향과 우리가 배워야 할 점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540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3072"/>
              </p:ext>
            </p:extLst>
          </p:nvPr>
        </p:nvGraphicFramePr>
        <p:xfrm>
          <a:off x="2987824" y="2461210"/>
          <a:ext cx="5544616" cy="13716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86154">
                  <a:extLst>
                    <a:ext uri="{9D8B030D-6E8A-4147-A177-3AD203B41FA5}">
                      <a16:colId xmlns:a16="http://schemas.microsoft.com/office/drawing/2014/main" val="3668995431"/>
                    </a:ext>
                  </a:extLst>
                </a:gridCol>
                <a:gridCol w="1386154">
                  <a:extLst>
                    <a:ext uri="{9D8B030D-6E8A-4147-A177-3AD203B41FA5}">
                      <a16:colId xmlns:a16="http://schemas.microsoft.com/office/drawing/2014/main" val="4273198642"/>
                    </a:ext>
                  </a:extLst>
                </a:gridCol>
                <a:gridCol w="1386154">
                  <a:extLst>
                    <a:ext uri="{9D8B030D-6E8A-4147-A177-3AD203B41FA5}">
                      <a16:colId xmlns:a16="http://schemas.microsoft.com/office/drawing/2014/main" val="2213834756"/>
                    </a:ext>
                  </a:extLst>
                </a:gridCol>
                <a:gridCol w="1386154">
                  <a:extLst>
                    <a:ext uri="{9D8B030D-6E8A-4147-A177-3AD203B41FA5}">
                      <a16:colId xmlns:a16="http://schemas.microsoft.com/office/drawing/2014/main" val="2735721717"/>
                    </a:ext>
                  </a:extLst>
                </a:gridCol>
              </a:tblGrid>
              <a:tr h="23149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매스티지브랜드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일반 대중 제품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유명 고급 브랜드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2991"/>
                  </a:ext>
                </a:extLst>
              </a:tr>
              <a:tr h="23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수용성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감당할 수 있는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흔한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제한적인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14668"/>
                  </a:ext>
                </a:extLst>
              </a:tr>
              <a:tr h="22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가격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프리미엄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낮은가격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높은 가격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2766"/>
                  </a:ext>
                </a:extLst>
              </a:tr>
              <a:tr h="23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생산형태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대중적 장인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대량생산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수공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26032"/>
                  </a:ext>
                </a:extLst>
              </a:tr>
              <a:tr h="23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사회적기초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가치추구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순응자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엘리트주의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097423"/>
                  </a:ext>
                </a:extLst>
              </a:tr>
            </a:tbl>
          </a:graphicData>
        </a:graphic>
      </p:graphicFrame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2241614461"/>
              </p:ext>
            </p:extLst>
          </p:nvPr>
        </p:nvGraphicFramePr>
        <p:xfrm>
          <a:off x="2735796" y="2595141"/>
          <a:ext cx="6048672" cy="1237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520" y="195486"/>
            <a:ext cx="2834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매스티지</a:t>
            </a:r>
            <a:r>
              <a:rPr lang="ko-KR" altLang="en-US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브랜드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177310"/>
            <a:ext cx="5207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Mass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대중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prestige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명성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합성어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/>
          <p:nvPr/>
        </p:nvPicPr>
        <p:blipFill>
          <a:blip r:embed="rId8"/>
          <a:stretch>
            <a:fillRect/>
          </a:stretch>
        </p:blipFill>
        <p:spPr>
          <a:xfrm>
            <a:off x="2987824" y="2020014"/>
            <a:ext cx="5369808" cy="22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3396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3608" y="1779662"/>
            <a:ext cx="7272645" cy="2191910"/>
            <a:chOff x="1155812" y="2127533"/>
            <a:chExt cx="7272645" cy="21919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577"/>
            <a:stretch/>
          </p:blipFill>
          <p:spPr>
            <a:xfrm>
              <a:off x="1155812" y="2427734"/>
              <a:ext cx="7272645" cy="1891709"/>
            </a:xfrm>
            <a:prstGeom prst="rect">
              <a:avLst/>
            </a:prstGeom>
          </p:spPr>
        </p:pic>
        <p:pic>
          <p:nvPicPr>
            <p:cNvPr id="4" name="Picture 4" descr="ìë¦¬ìì¤ ìë¸ë§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0" t="28400" b="28401"/>
            <a:stretch/>
          </p:blipFill>
          <p:spPr bwMode="auto">
            <a:xfrm>
              <a:off x="7658184" y="2127533"/>
              <a:ext cx="746388" cy="34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544" y="117731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성장과정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0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9187" t="41237" r="31288" b="23651"/>
          <a:stretch/>
        </p:blipFill>
        <p:spPr>
          <a:xfrm>
            <a:off x="889432" y="1939355"/>
            <a:ext cx="6965268" cy="220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195486"/>
            <a:ext cx="3396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17731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080689"/>
              </p:ext>
            </p:extLst>
          </p:nvPr>
        </p:nvGraphicFramePr>
        <p:xfrm>
          <a:off x="1823861" y="3503270"/>
          <a:ext cx="5328594" cy="1005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88099">
                  <a:extLst>
                    <a:ext uri="{9D8B030D-6E8A-4147-A177-3AD203B41FA5}">
                      <a16:colId xmlns:a16="http://schemas.microsoft.com/office/drawing/2014/main" val="1857900567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298623373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2062436394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4129028599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621748115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396621712"/>
                    </a:ext>
                  </a:extLst>
                </a:gridCol>
              </a:tblGrid>
              <a:tr h="16907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2014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2015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2016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2017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2018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56886"/>
                  </a:ext>
                </a:extLst>
              </a:tr>
              <a:tr h="169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총매출액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4,387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4,698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-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5,084</a:t>
                      </a:r>
                      <a:endParaRPr lang="ko-KR" altLang="en-US" sz="105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5,292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683762"/>
                  </a:ext>
                </a:extLst>
              </a:tr>
              <a:tr h="169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영업이익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452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502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489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473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454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173402"/>
                  </a:ext>
                </a:extLst>
              </a:tr>
              <a:tr h="169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순이익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280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309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310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305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260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33726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51856" y="1830110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백만</a:t>
            </a:r>
            <a:r>
              <a:rPr lang="en-US" altLang="ko-KR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$)</a:t>
            </a:r>
            <a:endParaRPr lang="en-US" altLang="ko-KR" sz="11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graphicFrame>
        <p:nvGraphicFramePr>
          <p:cNvPr id="22" name="차트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078899"/>
              </p:ext>
            </p:extLst>
          </p:nvPr>
        </p:nvGraphicFramePr>
        <p:xfrm>
          <a:off x="1823864" y="1499250"/>
          <a:ext cx="6420544" cy="269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4788024" y="2091720"/>
            <a:ext cx="2713744" cy="1277595"/>
            <a:chOff x="7382358" y="2663021"/>
            <a:chExt cx="2713744" cy="1277595"/>
          </a:xfrm>
        </p:grpSpPr>
        <p:sp>
          <p:nvSpPr>
            <p:cNvPr id="25" name="타원 24"/>
            <p:cNvSpPr/>
            <p:nvPr/>
          </p:nvSpPr>
          <p:spPr>
            <a:xfrm>
              <a:off x="7382358" y="2663021"/>
              <a:ext cx="792088" cy="12775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9464041" y="3071043"/>
              <a:ext cx="632061" cy="8695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88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2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3396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17731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경쟁사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7" name="Picture 4" descr="Bed, Bath &amp; Beyond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55" y="3362489"/>
            <a:ext cx="16478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rate and Barr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98" b="38122"/>
          <a:stretch/>
        </p:blipFill>
        <p:spPr bwMode="auto">
          <a:xfrm>
            <a:off x="3412083" y="2206532"/>
            <a:ext cx="1952005" cy="43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al-Mar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7137"/>
            <a:ext cx="2467610" cy="6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ome Depo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9" y="3126416"/>
            <a:ext cx="948396" cy="9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averty Furnitur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3"/>
          <a:stretch/>
        </p:blipFill>
        <p:spPr bwMode="auto">
          <a:xfrm>
            <a:off x="827584" y="3466012"/>
            <a:ext cx="2016224" cy="40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kea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91" y="2187073"/>
            <a:ext cx="1406640" cy="4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77310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고객 데이터 축적 방법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22" y="1751162"/>
            <a:ext cx="3744416" cy="1261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686" y="1707654"/>
            <a:ext cx="3704746" cy="1304802"/>
          </a:xfrm>
          <a:prstGeom prst="rect">
            <a:avLst/>
          </a:prstGeom>
        </p:spPr>
      </p:pic>
      <p:pic>
        <p:nvPicPr>
          <p:cNvPr id="2050" name="Picture 2" descr="williams sonoma stor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46979"/>
            <a:ext cx="2434113" cy="16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illiams sonoma women experience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9822"/>
            <a:ext cx="2672599" cy="16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77310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데이터 분석과 분석된 결과물의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활용 영역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18" y="2040799"/>
            <a:ext cx="4752528" cy="23762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18619" y="329384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엔진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838" y="378082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매장 위치 결정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099" y="231986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옴미채널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리테일링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099" y="280685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</a:p>
        </p:txBody>
      </p:sp>
    </p:spTree>
    <p:extLst>
      <p:ext uri="{BB962C8B-B14F-4D97-AF65-F5344CB8AC3E}">
        <p14:creationId xmlns:p14="http://schemas.microsoft.com/office/powerpoint/2010/main" val="11619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77310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데이터 분석과 분석된 결과물의 활용 영역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07654"/>
            <a:ext cx="3816424" cy="311170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788024" y="1851670"/>
            <a:ext cx="3816424" cy="2808312"/>
            <a:chOff x="6511793" y="2390338"/>
            <a:chExt cx="4252163" cy="329761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75977" b="82313"/>
            <a:stretch/>
          </p:blipFill>
          <p:spPr>
            <a:xfrm>
              <a:off x="6511793" y="2400925"/>
              <a:ext cx="1728985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75977" t="22208" b="55792"/>
            <a:stretch/>
          </p:blipFill>
          <p:spPr>
            <a:xfrm>
              <a:off x="9035956" y="2390338"/>
              <a:ext cx="1728000" cy="142674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l="75977" t="44743" b="33559"/>
            <a:stretch/>
          </p:blipFill>
          <p:spPr>
            <a:xfrm>
              <a:off x="6511793" y="4271793"/>
              <a:ext cx="1696926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75977" t="76152"/>
            <a:stretch/>
          </p:blipFill>
          <p:spPr>
            <a:xfrm>
              <a:off x="9051493" y="4276711"/>
              <a:ext cx="1696926" cy="141124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7349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1311</Words>
  <Application>Microsoft Office PowerPoint</Application>
  <PresentationFormat>화면 슬라이드 쇼(16:9)</PresentationFormat>
  <Paragraphs>179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나눔고딕</vt:lpstr>
      <vt:lpstr>Calibri</vt:lpstr>
      <vt:lpstr>맑은 고딕</vt:lpstr>
      <vt:lpstr>Arial</vt:lpstr>
      <vt:lpstr>나눔바른고딕</vt:lpstr>
      <vt:lpstr>Office Theme</vt:lpstr>
      <vt:lpstr>Custom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renz</cp:lastModifiedBy>
  <cp:revision>298</cp:revision>
  <dcterms:created xsi:type="dcterms:W3CDTF">2014-04-01T16:27:38Z</dcterms:created>
  <dcterms:modified xsi:type="dcterms:W3CDTF">2018-09-04T21:06:16Z</dcterms:modified>
</cp:coreProperties>
</file>